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88" r:id="rId2"/>
    <p:sldId id="289" r:id="rId3"/>
    <p:sldId id="323" r:id="rId4"/>
    <p:sldId id="342" r:id="rId5"/>
    <p:sldId id="324" r:id="rId6"/>
    <p:sldId id="340" r:id="rId7"/>
    <p:sldId id="341" r:id="rId8"/>
    <p:sldId id="348" r:id="rId9"/>
    <p:sldId id="325" r:id="rId10"/>
    <p:sldId id="343" r:id="rId11"/>
    <p:sldId id="297" r:id="rId12"/>
    <p:sldId id="346" r:id="rId13"/>
    <p:sldId id="347" r:id="rId14"/>
    <p:sldId id="344" r:id="rId15"/>
    <p:sldId id="339" r:id="rId16"/>
    <p:sldId id="345" r:id="rId17"/>
    <p:sldId id="319" r:id="rId18"/>
    <p:sldId id="329" r:id="rId19"/>
    <p:sldId id="330" r:id="rId20"/>
    <p:sldId id="336" r:id="rId21"/>
    <p:sldId id="332" r:id="rId22"/>
    <p:sldId id="338" r:id="rId23"/>
    <p:sldId id="34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18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8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87F4F-E946-4016-9849-4D30DEA1F5B6}" type="datetimeFigureOut">
              <a:rPr lang="en-US" smtClean="0"/>
              <a:pPr/>
              <a:t>12/24/2015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C27DE-2A12-4AA8-8003-8570F28EEF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42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173226-C8DD-4230-B895-F6179ACFBDA5}" type="slidenum">
              <a:rPr lang="en-US"/>
              <a:pPr/>
              <a:t>17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3213"/>
          </a:xfrm>
        </p:spPr>
        <p:txBody>
          <a:bodyPr lIns="91426" tIns="45714" rIns="91426" bIns="45714"/>
          <a:lstStyle/>
          <a:p>
            <a:endParaRPr lang="el-GR" dirty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C660A8-EC0D-44C3-91AF-F55B337D82B4}" type="slidenum">
              <a:rPr lang="en-US"/>
              <a:pPr/>
              <a:t>21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3213"/>
          </a:xfrm>
        </p:spPr>
        <p:txBody>
          <a:bodyPr lIns="91426" tIns="45714" rIns="91426" bIns="45714"/>
          <a:lstStyle/>
          <a:p>
            <a:endParaRPr lang="el-GR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46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891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2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990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6694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261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80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7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261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03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26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61658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349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19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447800"/>
            <a:ext cx="7772400" cy="762000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THYROID DYSFUNCTION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24578" name="Picture 2" descr="http://i.dailymail.co.uk/i/pix/2010/04/03/article-1263304-0607399F000005DC-870_468x3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819400"/>
            <a:ext cx="3924300" cy="25717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48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04800"/>
            <a:ext cx="5105400" cy="685800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MYXEDEMA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5867400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lnSpc>
                <a:spcPct val="140000"/>
              </a:lnSpc>
              <a:buNone/>
            </a:pPr>
            <a:r>
              <a:rPr lang="en-US" sz="2400" dirty="0" smtClean="0"/>
              <a:t>8) </a:t>
            </a:r>
            <a:r>
              <a:rPr lang="en-US" sz="2400" b="1" u="sng" dirty="0" smtClean="0"/>
              <a:t>Slow</a:t>
            </a:r>
            <a:r>
              <a:rPr lang="en-US" sz="2400" b="1" dirty="0" smtClean="0"/>
              <a:t> and weak pulse </a:t>
            </a:r>
            <a:r>
              <a:rPr lang="en-US" sz="2400" dirty="0" smtClean="0"/>
              <a:t>(caused by a reduction in the rate and strength of cardiac contraction and </a:t>
            </a:r>
            <a:r>
              <a:rPr lang="en-US" sz="2400" b="1" dirty="0" smtClean="0"/>
              <a:t>a lowered cardiac output</a:t>
            </a:r>
            <a:r>
              <a:rPr lang="en-US" sz="2400" dirty="0" smtClean="0"/>
              <a:t>).</a:t>
            </a:r>
          </a:p>
          <a:p>
            <a:pPr marL="514350" indent="-514350" algn="just">
              <a:lnSpc>
                <a:spcPct val="140000"/>
              </a:lnSpc>
              <a:buNone/>
            </a:pPr>
            <a:r>
              <a:rPr lang="en-US" sz="2400" dirty="0" smtClean="0"/>
              <a:t>9) </a:t>
            </a:r>
            <a:r>
              <a:rPr lang="en-US" sz="2400" b="1" u="sng" dirty="0" smtClean="0"/>
              <a:t>Slow</a:t>
            </a:r>
            <a:r>
              <a:rPr lang="en-US" sz="2400" b="1" dirty="0" smtClean="0"/>
              <a:t> reflexes, slow mental responsiveness, diminished alertness, slow speech, sleepiness and poor memory.</a:t>
            </a:r>
          </a:p>
          <a:p>
            <a:pPr lvl="0" algn="just">
              <a:lnSpc>
                <a:spcPct val="140000"/>
              </a:lnSpc>
              <a:buNone/>
            </a:pPr>
            <a:r>
              <a:rPr lang="en-US" sz="2400" dirty="0" smtClean="0"/>
              <a:t>10) </a:t>
            </a:r>
            <a:r>
              <a:rPr lang="en-US" sz="2400" b="1" dirty="0" smtClean="0"/>
              <a:t>Hair loss </a:t>
            </a:r>
            <a:r>
              <a:rPr lang="en-US" sz="2400" dirty="0" smtClean="0"/>
              <a:t>in head and outer of eye brow (vitamin </a:t>
            </a:r>
            <a:r>
              <a:rPr lang="en-US" sz="2400" b="1" u="sng" dirty="0" smtClean="0"/>
              <a:t>A</a:t>
            </a:r>
            <a:r>
              <a:rPr lang="en-US" sz="2400" b="1" dirty="0" smtClean="0"/>
              <a:t> </a:t>
            </a:r>
            <a:r>
              <a:rPr lang="en-US" sz="2400" dirty="0" smtClean="0"/>
              <a:t>deficiency).</a:t>
            </a:r>
          </a:p>
          <a:p>
            <a:pPr algn="just">
              <a:lnSpc>
                <a:spcPct val="140000"/>
              </a:lnSpc>
              <a:buNone/>
            </a:pPr>
            <a:r>
              <a:rPr lang="en-US" sz="2400" dirty="0" smtClean="0">
                <a:sym typeface="Wingdings"/>
              </a:rPr>
              <a:t>11)  </a:t>
            </a:r>
            <a:r>
              <a:rPr lang="en-US" sz="2400" b="1" u="sng" dirty="0" smtClean="0"/>
              <a:t>A</a:t>
            </a:r>
            <a:r>
              <a:rPr lang="en-US" sz="2400" b="1" dirty="0" smtClean="0"/>
              <a:t>rteriolosclerosis  </a:t>
            </a:r>
            <a:r>
              <a:rPr lang="en-US" sz="2400" dirty="0" smtClean="0"/>
              <a:t>(</a:t>
            </a:r>
            <a:r>
              <a:rPr lang="en-US" sz="2400" dirty="0" smtClean="0">
                <a:sym typeface="Wingdings"/>
              </a:rPr>
              <a:t></a:t>
            </a:r>
            <a:r>
              <a:rPr lang="en-US" sz="2400" dirty="0" smtClean="0"/>
              <a:t> Serum cholesterol).</a:t>
            </a:r>
          </a:p>
          <a:p>
            <a:pPr algn="just">
              <a:lnSpc>
                <a:spcPct val="140000"/>
              </a:lnSpc>
              <a:buNone/>
            </a:pPr>
            <a:r>
              <a:rPr lang="en-US" sz="2400" dirty="0" smtClean="0"/>
              <a:t>12) </a:t>
            </a:r>
            <a:r>
              <a:rPr lang="en-US" sz="2400" b="1" u="sng" dirty="0" smtClean="0"/>
              <a:t>A</a:t>
            </a:r>
            <a:r>
              <a:rPr lang="en-US" sz="2400" dirty="0" smtClean="0"/>
              <a:t>ccumulation of </a:t>
            </a:r>
            <a:r>
              <a:rPr lang="en-US" sz="2400" dirty="0" err="1" smtClean="0"/>
              <a:t>muco</a:t>
            </a:r>
            <a:r>
              <a:rPr lang="en-US" sz="2400" dirty="0" smtClean="0"/>
              <a:t>-proteins &amp; fluids in subcutaneous tissues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</a:t>
            </a:r>
            <a:r>
              <a:rPr lang="en-US" sz="2400" b="1" dirty="0" smtClean="0"/>
              <a:t>non pitting edema.</a:t>
            </a:r>
          </a:p>
          <a:p>
            <a:pPr marL="457200" indent="-457200" algn="just">
              <a:lnSpc>
                <a:spcPct val="140000"/>
              </a:lnSpc>
              <a:buNone/>
            </a:pPr>
            <a:r>
              <a:rPr lang="en-US" sz="2400" dirty="0" smtClean="0"/>
              <a:t>13) </a:t>
            </a:r>
            <a:r>
              <a:rPr lang="en-US" sz="2400" b="1" u="heavy" dirty="0" smtClean="0"/>
              <a:t>A</a:t>
            </a:r>
            <a:r>
              <a:rPr lang="en-US" sz="2400" dirty="0" smtClean="0"/>
              <a:t>nemia.</a:t>
            </a:r>
          </a:p>
          <a:p>
            <a:pPr>
              <a:lnSpc>
                <a:spcPct val="140000"/>
              </a:lnSpc>
              <a:buNone/>
            </a:pPr>
            <a:r>
              <a:rPr lang="en-US" sz="2600" b="1" u="sng" dirty="0" smtClean="0"/>
              <a:t>Treatment:</a:t>
            </a:r>
            <a:r>
              <a:rPr lang="en-US" sz="2600" b="1" dirty="0" smtClean="0"/>
              <a:t>    </a:t>
            </a:r>
            <a:endParaRPr lang="en-US" sz="2400" b="1" dirty="0" smtClean="0"/>
          </a:p>
          <a:p>
            <a:pPr algn="just">
              <a:lnSpc>
                <a:spcPct val="140000"/>
              </a:lnSpc>
              <a:buNone/>
            </a:pPr>
            <a:r>
              <a:rPr lang="en-US" sz="2400" dirty="0" smtClean="0">
                <a:cs typeface="Arial" pitchFamily="34" charset="0"/>
              </a:rPr>
              <a:t> – If diagnosed early, can be treated by administrating of </a:t>
            </a:r>
            <a:r>
              <a:rPr lang="en-US" sz="2400" b="1" dirty="0" smtClean="0">
                <a:cs typeface="Arial" pitchFamily="34" charset="0"/>
              </a:rPr>
              <a:t>T4 </a:t>
            </a:r>
          </a:p>
          <a:p>
            <a:pPr algn="just">
              <a:lnSpc>
                <a:spcPct val="140000"/>
              </a:lnSpc>
              <a:buNone/>
            </a:pPr>
            <a:r>
              <a:rPr lang="en-US" sz="2400" dirty="0" smtClean="0">
                <a:cs typeface="Arial" pitchFamily="34" charset="0"/>
              </a:rPr>
              <a:t> – Hypothyroidism caused by iodine deficiency; treated by dietary </a:t>
            </a:r>
            <a:r>
              <a:rPr lang="en-US" sz="2400" b="1" dirty="0" smtClean="0">
                <a:cs typeface="Arial" pitchFamily="34" charset="0"/>
              </a:rPr>
              <a:t>iodine. </a:t>
            </a:r>
          </a:p>
          <a:p>
            <a:pPr lvl="0" algn="just"/>
            <a:endParaRPr lang="en-US" sz="2400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304800"/>
            <a:ext cx="5181600" cy="685800"/>
          </a:xfrm>
          <a:solidFill>
            <a:srgbClr val="2818FA"/>
          </a:solidFill>
        </p:spPr>
        <p:txBody>
          <a:bodyPr anchor="ctr" anchorCtr="0">
            <a:normAutofit fontScale="90000"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/>
            </a:r>
            <a:br>
              <a:rPr lang="en-US" sz="4000" b="1" dirty="0" smtClean="0">
                <a:solidFill>
                  <a:srgbClr val="FFFF00"/>
                </a:solidFill>
              </a:rPr>
            </a:br>
            <a:r>
              <a:rPr lang="en-US" sz="4000" b="1" dirty="0" smtClean="0">
                <a:solidFill>
                  <a:srgbClr val="FFFF00"/>
                </a:solidFill>
              </a:rPr>
              <a:t/>
            </a:r>
            <a:br>
              <a:rPr lang="en-US" sz="4000" b="1" dirty="0" smtClean="0">
                <a:solidFill>
                  <a:srgbClr val="FFFF00"/>
                </a:solidFill>
              </a:rPr>
            </a:br>
            <a:r>
              <a:rPr lang="en-US" sz="4000" b="1" u="sng" dirty="0" smtClean="0">
                <a:solidFill>
                  <a:srgbClr val="FFFF00"/>
                </a:solidFill>
              </a:rPr>
              <a:t>HYPERTHYROIDISM</a:t>
            </a:r>
            <a:r>
              <a:rPr lang="en-US" sz="3600" b="1" u="sng" dirty="0" smtClean="0"/>
              <a:t/>
            </a:r>
            <a:br>
              <a:rPr lang="en-US" sz="3600" b="1" u="sng" dirty="0" smtClean="0"/>
            </a:br>
            <a:r>
              <a:rPr lang="en-US" sz="4000" b="1" dirty="0" smtClean="0">
                <a:solidFill>
                  <a:srgbClr val="FFFF00"/>
                </a:solidFill>
              </a:rPr>
              <a:t/>
            </a:r>
            <a:br>
              <a:rPr lang="en-US" sz="4000" b="1" dirty="0" smtClean="0">
                <a:solidFill>
                  <a:srgbClr val="FFFF00"/>
                </a:solidFill>
              </a:rPr>
            </a:b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6096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/>
              <a:t>The </a:t>
            </a:r>
            <a:r>
              <a:rPr lang="en-US" sz="2400" dirty="0"/>
              <a:t>most common cause of </a:t>
            </a:r>
            <a:r>
              <a:rPr lang="en-US" sz="2400" dirty="0" smtClean="0"/>
              <a:t>hyperthyroidism is </a:t>
            </a:r>
            <a:r>
              <a:rPr lang="en-US" sz="2400" b="1" dirty="0"/>
              <a:t>Graves’ </a:t>
            </a:r>
            <a:r>
              <a:rPr lang="en-US" sz="2400" b="1" dirty="0" smtClean="0"/>
              <a:t>disease.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b="1" i="1" dirty="0" smtClean="0"/>
              <a:t>Autoimmune disease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Excessive production of thyroid hormones due to presence of some antibodies </a:t>
            </a:r>
            <a:r>
              <a:rPr lang="en-US" sz="2400" b="1" dirty="0" smtClean="0"/>
              <a:t>(LATS = L</a:t>
            </a:r>
            <a:r>
              <a:rPr lang="en-US" sz="2400" dirty="0" smtClean="0"/>
              <a:t>ong </a:t>
            </a:r>
            <a:r>
              <a:rPr lang="en-US" sz="2400" b="1" dirty="0" smtClean="0"/>
              <a:t>A</a:t>
            </a:r>
            <a:r>
              <a:rPr lang="en-US" sz="2400" dirty="0" smtClean="0"/>
              <a:t>cting </a:t>
            </a:r>
            <a:r>
              <a:rPr lang="en-US" sz="2400" b="1" dirty="0" smtClean="0"/>
              <a:t>T</a:t>
            </a:r>
            <a:r>
              <a:rPr lang="en-US" sz="2400" dirty="0" smtClean="0"/>
              <a:t>hyroid </a:t>
            </a:r>
            <a:r>
              <a:rPr lang="en-US" sz="2400" b="1" dirty="0" smtClean="0"/>
              <a:t>S</a:t>
            </a:r>
            <a:r>
              <a:rPr lang="en-US" sz="2400" dirty="0" smtClean="0"/>
              <a:t>timulator</a:t>
            </a:r>
            <a:r>
              <a:rPr lang="en-US" sz="2400" b="1" dirty="0" smtClean="0"/>
              <a:t> or thyroid-stimulating immunoglobulin </a:t>
            </a:r>
            <a:r>
              <a:rPr lang="en-US" sz="2400" b="1" dirty="0"/>
              <a:t>(TSI</a:t>
            </a:r>
            <a:r>
              <a:rPr lang="en-US" sz="2400" b="1" dirty="0" smtClean="0"/>
              <a:t>).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b="1" u="sng" dirty="0" smtClean="0"/>
              <a:t>C/P: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u="sng" dirty="0" smtClean="0"/>
              <a:t>Eye:</a:t>
            </a:r>
            <a:r>
              <a:rPr lang="en-US" sz="2400" dirty="0" smtClean="0"/>
              <a:t>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400" b="1" i="1" dirty="0" smtClean="0"/>
              <a:t>      Exophthalmos:</a:t>
            </a:r>
            <a:r>
              <a:rPr lang="en-US" sz="2400" dirty="0" smtClean="0"/>
              <a:t> protrusion of eye ball. Due to deposition of fat and edema behind eye ball. It is associated with lid retraction, </a:t>
            </a:r>
            <a:r>
              <a:rPr lang="en-US" sz="2400" dirty="0" err="1" smtClean="0"/>
              <a:t>pupillary</a:t>
            </a:r>
            <a:r>
              <a:rPr lang="en-US" sz="2400" dirty="0" smtClean="0"/>
              <a:t> dilatation, congestion and </a:t>
            </a:r>
            <a:r>
              <a:rPr lang="en-US" sz="2400" dirty="0" err="1" smtClean="0"/>
              <a:t>oedema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2941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intranet.tdmu.edu.ua/data/kafedra/internal/propedeutic_vn_des/classes_stud/en/stomat/ptn/Internal%20medicine/4/Lesson3_Thyroid_gland.files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305800" cy="5848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9938" name="Picture 2" descr="http://img.medscapestatic.com/pi/meds/ckb/23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229600" cy="5867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52400"/>
            <a:ext cx="4876800" cy="671258"/>
          </a:xfrm>
          <a:solidFill>
            <a:srgbClr val="2818FA"/>
          </a:solidFill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Thyrotoxicosis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3078163"/>
          </a:xfrm>
        </p:spPr>
        <p:txBody>
          <a:bodyPr>
            <a:noAutofit/>
          </a:bodyPr>
          <a:lstStyle/>
          <a:p>
            <a:pPr algn="just">
              <a:lnSpc>
                <a:spcPct val="140000"/>
              </a:lnSpc>
              <a:buFont typeface="Wingdings" pitchFamily="2" charset="2"/>
              <a:buChar char="Ø"/>
            </a:pPr>
            <a:r>
              <a:rPr lang="en-US" sz="2400" b="1" u="sng" dirty="0" smtClean="0"/>
              <a:t>Effects of excess thyroxin:</a:t>
            </a:r>
            <a:endParaRPr lang="en-US" sz="2400" dirty="0" smtClean="0"/>
          </a:p>
          <a:p>
            <a:pPr lvl="0" algn="just">
              <a:lnSpc>
                <a:spcPct val="140000"/>
              </a:lnSpc>
            </a:pPr>
            <a:r>
              <a:rPr lang="en-US" sz="2400" b="1" dirty="0" smtClean="0">
                <a:sym typeface="Wingdings"/>
              </a:rPr>
              <a:t></a:t>
            </a:r>
            <a:r>
              <a:rPr lang="en-US" sz="2400" dirty="0" smtClean="0"/>
              <a:t> BMR &amp; 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consumption </a:t>
            </a:r>
            <a:r>
              <a:rPr lang="en-US" sz="2400" b="1" dirty="0" smtClean="0">
                <a:sym typeface="Wingdings"/>
              </a:rPr>
              <a:t></a:t>
            </a:r>
            <a:r>
              <a:rPr lang="en-US" sz="2400" b="1" dirty="0" smtClean="0"/>
              <a:t> sensitivity to heat.</a:t>
            </a:r>
          </a:p>
          <a:p>
            <a:pPr lvl="0" algn="just">
              <a:lnSpc>
                <a:spcPct val="140000"/>
              </a:lnSpc>
            </a:pPr>
            <a:r>
              <a:rPr lang="en-US" sz="2400" dirty="0" smtClean="0"/>
              <a:t>Loss of weight in spite of </a:t>
            </a:r>
            <a:r>
              <a:rPr lang="en-US" sz="2400" dirty="0" smtClean="0">
                <a:sym typeface="Wingdings"/>
              </a:rPr>
              <a:t></a:t>
            </a:r>
            <a:r>
              <a:rPr lang="en-US" sz="2400" dirty="0" smtClean="0"/>
              <a:t> appetite &amp; </a:t>
            </a:r>
            <a:r>
              <a:rPr lang="en-US" sz="2400" dirty="0" smtClean="0">
                <a:sym typeface="Wingdings"/>
              </a:rPr>
              <a:t></a:t>
            </a:r>
            <a:r>
              <a:rPr lang="en-US" sz="2400" dirty="0" smtClean="0"/>
              <a:t> GIT motility </a:t>
            </a:r>
            <a:r>
              <a:rPr lang="en-US" sz="2400" b="1" dirty="0" smtClean="0">
                <a:sym typeface="Wingdings"/>
              </a:rPr>
              <a:t></a:t>
            </a:r>
            <a:r>
              <a:rPr lang="en-US" sz="2400" dirty="0" smtClean="0"/>
              <a:t> </a:t>
            </a:r>
            <a:r>
              <a:rPr lang="en-US" sz="2400" b="1" dirty="0" smtClean="0"/>
              <a:t>diarrhea.</a:t>
            </a:r>
          </a:p>
          <a:p>
            <a:pPr lvl="0" algn="just">
              <a:lnSpc>
                <a:spcPct val="140000"/>
              </a:lnSpc>
            </a:pPr>
            <a:r>
              <a:rPr lang="en-US" sz="2400" b="1" dirty="0" smtClean="0"/>
              <a:t>↑</a:t>
            </a:r>
            <a:r>
              <a:rPr lang="en-US" sz="2400" dirty="0" smtClean="0"/>
              <a:t> </a:t>
            </a:r>
            <a:r>
              <a:rPr lang="en-US" sz="2400" b="1" i="1" u="dotted" dirty="0" smtClean="0"/>
              <a:t>Protein</a:t>
            </a:r>
            <a:r>
              <a:rPr lang="en-US" sz="2400" u="dotted" dirty="0" smtClean="0"/>
              <a:t> </a:t>
            </a:r>
            <a:r>
              <a:rPr lang="en-US" sz="2400" dirty="0" smtClean="0"/>
              <a:t>catabolism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</a:t>
            </a:r>
            <a:r>
              <a:rPr lang="en-US" sz="2400" b="1" dirty="0" smtClean="0"/>
              <a:t>muscle weakness.</a:t>
            </a:r>
          </a:p>
          <a:p>
            <a:pPr lvl="0" algn="just">
              <a:lnSpc>
                <a:spcPct val="140000"/>
              </a:lnSpc>
            </a:pPr>
            <a:r>
              <a:rPr lang="en-US" sz="2400" dirty="0" smtClean="0"/>
              <a:t>Mobilization of </a:t>
            </a:r>
            <a:r>
              <a:rPr lang="en-US" sz="2400" b="1" i="1" u="dotted" dirty="0" smtClean="0"/>
              <a:t>fat</a:t>
            </a:r>
            <a:r>
              <a:rPr lang="en-US" sz="2400" u="dotted" dirty="0" smtClean="0"/>
              <a:t> </a:t>
            </a:r>
            <a:r>
              <a:rPr lang="en-US" sz="2400" dirty="0" smtClean="0"/>
              <a:t>&amp; </a:t>
            </a:r>
            <a:r>
              <a:rPr lang="en-US" sz="2400" b="1" dirty="0" smtClean="0"/>
              <a:t>↓</a:t>
            </a:r>
            <a:r>
              <a:rPr lang="en-US" sz="2400" dirty="0" smtClean="0"/>
              <a:t> blood cholesterol level.</a:t>
            </a:r>
          </a:p>
          <a:p>
            <a:pPr lvl="0" algn="just">
              <a:lnSpc>
                <a:spcPct val="140000"/>
              </a:lnSpc>
            </a:pPr>
            <a:r>
              <a:rPr lang="en-US" sz="2400" b="1" dirty="0" smtClean="0"/>
              <a:t>↑</a:t>
            </a:r>
            <a:r>
              <a:rPr lang="en-US" sz="2400" dirty="0" smtClean="0"/>
              <a:t> Blood </a:t>
            </a:r>
            <a:r>
              <a:rPr lang="en-US" sz="2400" b="1" i="1" u="dotted" dirty="0" smtClean="0"/>
              <a:t>glucose</a:t>
            </a:r>
            <a:r>
              <a:rPr lang="en-US" sz="2400" u="dotted" dirty="0" smtClean="0"/>
              <a:t> </a:t>
            </a:r>
            <a:r>
              <a:rPr lang="en-US" sz="2400" dirty="0" smtClean="0"/>
              <a:t>with mild </a:t>
            </a:r>
            <a:r>
              <a:rPr lang="en-US" sz="2400" dirty="0" err="1" smtClean="0"/>
              <a:t>glycosuria</a:t>
            </a:r>
            <a:r>
              <a:rPr lang="en-US" sz="2400" dirty="0" smtClean="0"/>
              <a:t>.</a:t>
            </a:r>
          </a:p>
          <a:p>
            <a:pPr lvl="0" algn="just">
              <a:lnSpc>
                <a:spcPct val="140000"/>
              </a:lnSpc>
            </a:pPr>
            <a:r>
              <a:rPr lang="en-US" sz="2400" dirty="0" smtClean="0"/>
              <a:t>Demineralization of </a:t>
            </a:r>
            <a:r>
              <a:rPr lang="en-US" sz="2400" b="1" i="1" u="dotted" dirty="0" smtClean="0"/>
              <a:t>bones</a:t>
            </a:r>
            <a:r>
              <a:rPr lang="en-US" sz="2400" dirty="0" smtClean="0"/>
              <a:t> </a:t>
            </a:r>
            <a:r>
              <a:rPr lang="en-US" sz="2400" b="1" dirty="0" smtClean="0">
                <a:sym typeface="Wingdings"/>
              </a:rPr>
              <a:t></a:t>
            </a:r>
            <a:r>
              <a:rPr lang="en-US" sz="2400" b="1" dirty="0" smtClean="0"/>
              <a:t>↑</a:t>
            </a:r>
            <a:r>
              <a:rPr lang="en-US" sz="2400" dirty="0" smtClean="0"/>
              <a:t> Ca</a:t>
            </a:r>
            <a:r>
              <a:rPr lang="en-US" sz="2400" baseline="30000" dirty="0" smtClean="0"/>
              <a:t>++</a:t>
            </a:r>
            <a:r>
              <a:rPr lang="en-US" sz="2400" dirty="0" smtClean="0"/>
              <a:t> and P0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excretion in urine.</a:t>
            </a:r>
          </a:p>
          <a:p>
            <a:pPr lvl="0" algn="just">
              <a:lnSpc>
                <a:spcPct val="140000"/>
              </a:lnSpc>
            </a:pPr>
            <a:r>
              <a:rPr lang="en-US" sz="2400" b="1" dirty="0" smtClean="0"/>
              <a:t>↑</a:t>
            </a:r>
            <a:r>
              <a:rPr lang="en-US" sz="2400" dirty="0" smtClean="0"/>
              <a:t> </a:t>
            </a:r>
            <a:r>
              <a:rPr lang="en-US" sz="2400" b="1" dirty="0" smtClean="0"/>
              <a:t>Nervous</a:t>
            </a:r>
            <a:r>
              <a:rPr lang="en-US" sz="2400" dirty="0" smtClean="0"/>
              <a:t> excitability (fine tremors of outstretched hands &amp; insomnia).</a:t>
            </a:r>
          </a:p>
          <a:p>
            <a:pPr lvl="0" algn="just">
              <a:lnSpc>
                <a:spcPct val="140000"/>
              </a:lnSpc>
            </a:pPr>
            <a:r>
              <a:rPr lang="en-US" sz="2400" b="1" dirty="0" smtClean="0"/>
              <a:t>↑</a:t>
            </a:r>
            <a:r>
              <a:rPr lang="en-US" sz="2400" dirty="0" smtClean="0"/>
              <a:t> </a:t>
            </a:r>
            <a:r>
              <a:rPr lang="en-US" sz="2400" b="1" dirty="0" smtClean="0"/>
              <a:t>Heart </a:t>
            </a:r>
            <a:r>
              <a:rPr lang="en-US" sz="2400" dirty="0" smtClean="0"/>
              <a:t>rate, COP, ABP &amp; water hammer pulse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</a:t>
            </a:r>
            <a:r>
              <a:rPr lang="en-US" sz="2400" b="1" dirty="0" smtClean="0"/>
              <a:t>heart failure.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28600"/>
            <a:ext cx="4800600" cy="747458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Thyrotoxicosis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10200"/>
          </a:xfrm>
        </p:spPr>
        <p:txBody>
          <a:bodyPr/>
          <a:lstStyle/>
          <a:p>
            <a:pPr lvl="0" algn="just"/>
            <a:r>
              <a:rPr lang="en-US" sz="2800" b="1" u="sng" dirty="0" smtClean="0"/>
              <a:t>Sympathetic </a:t>
            </a:r>
            <a:r>
              <a:rPr lang="en-US" sz="2800" b="1" u="sng" dirty="0" err="1" smtClean="0"/>
              <a:t>potentiation</a:t>
            </a:r>
            <a:r>
              <a:rPr lang="en-US" sz="2800" b="1" u="sng" dirty="0" smtClean="0"/>
              <a:t>:</a:t>
            </a:r>
            <a:r>
              <a:rPr lang="en-US" sz="2800" b="1" dirty="0" smtClean="0"/>
              <a:t> </a:t>
            </a:r>
            <a:r>
              <a:rPr lang="en-US" sz="2800" dirty="0" smtClean="0"/>
              <a:t>Due to </a:t>
            </a:r>
            <a:r>
              <a:rPr lang="en-US" sz="2800" dirty="0" smtClean="0">
                <a:sym typeface="Wingdings"/>
              </a:rPr>
              <a:t></a:t>
            </a:r>
            <a:r>
              <a:rPr lang="en-US" sz="2800" dirty="0" smtClean="0"/>
              <a:t> number &amp; affinity of receptors to   catecholamine. Tachycardia, sweating, tremors, anxiety.</a:t>
            </a:r>
          </a:p>
          <a:p>
            <a:endParaRPr lang="en-US" dirty="0"/>
          </a:p>
        </p:txBody>
      </p:sp>
      <p:pic>
        <p:nvPicPr>
          <p:cNvPr id="43010" name="Picture 2" descr="E:\MCST\HANY MCST\10502178_923522534333118_8612315949020394666_n.jpg"/>
          <p:cNvPicPr>
            <a:picLocks noChangeAspect="1" noChangeArrowheads="1"/>
          </p:cNvPicPr>
          <p:nvPr/>
        </p:nvPicPr>
        <p:blipFill>
          <a:blip r:embed="rId2"/>
          <a:srcRect l="1905" t="4167" r="4762" b="8333"/>
          <a:stretch>
            <a:fillRect/>
          </a:stretch>
        </p:blipFill>
        <p:spPr bwMode="auto">
          <a:xfrm>
            <a:off x="457200" y="2438400"/>
            <a:ext cx="83820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www.pathguy.com/lectures/hyperthy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57200"/>
            <a:ext cx="7086600" cy="3352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Picture1" descr="19f0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91000"/>
            <a:ext cx="2895600" cy="198120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 l="9512" t="70585" r="58385"/>
          <a:stretch>
            <a:fillRect/>
          </a:stretch>
        </p:blipFill>
        <p:spPr bwMode="auto">
          <a:xfrm>
            <a:off x="1143000" y="4038600"/>
            <a:ext cx="2819400" cy="2590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1" descr="19f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"/>
            <a:ext cx="6858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0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000" y="4495800"/>
            <a:ext cx="84582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l-GR" sz="2200" b="1" dirty="0" smtClean="0">
                <a:solidFill>
                  <a:srgbClr val="000000"/>
                </a:solidFill>
                <a:cs typeface="Arial" charset="0"/>
              </a:rPr>
              <a:t>Role of thyroid-stimulating immunoglobulin in Graves’ disease</a:t>
            </a:r>
            <a:r>
              <a:rPr lang="en-US" sz="2200" b="1" dirty="0" smtClean="0">
                <a:solidFill>
                  <a:srgbClr val="000000"/>
                </a:solidFill>
                <a:cs typeface="Arial" charset="0"/>
              </a:rPr>
              <a:t>:</a:t>
            </a:r>
            <a:endParaRPr lang="el-GR" sz="2200" b="1" dirty="0" smtClean="0">
              <a:solidFill>
                <a:srgbClr val="000000"/>
              </a:solidFill>
              <a:cs typeface="Arial" charset="0"/>
            </a:endParaRPr>
          </a:p>
          <a:p>
            <a:pPr algn="just"/>
            <a:r>
              <a:rPr lang="el-GR" sz="2200" dirty="0" smtClean="0">
                <a:solidFill>
                  <a:srgbClr val="000000"/>
                </a:solidFill>
                <a:cs typeface="Arial" charset="0"/>
              </a:rPr>
              <a:t>Thyroid-stimulating immunoglobulin (TSI), an antibody erroneously produced in the autoimmune condition of Graves’ disease, binds with TSH receptors on thyroid gland and continuously stimulates thyroid hormone secretion outside the normal </a:t>
            </a:r>
            <a:r>
              <a:rPr lang="en-US" sz="2200" dirty="0" smtClean="0">
                <a:solidFill>
                  <a:srgbClr val="000000"/>
                </a:solidFill>
                <a:cs typeface="Arial" charset="0"/>
              </a:rPr>
              <a:t>-</a:t>
            </a:r>
            <a:r>
              <a:rPr lang="el-GR" sz="2200" dirty="0" smtClean="0">
                <a:solidFill>
                  <a:srgbClr val="000000"/>
                </a:solidFill>
                <a:cs typeface="Arial" charset="0"/>
              </a:rPr>
              <a:t>ve</a:t>
            </a:r>
            <a:r>
              <a:rPr lang="en-US" sz="220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l-GR" sz="2200" dirty="0" smtClean="0">
                <a:solidFill>
                  <a:srgbClr val="000000"/>
                </a:solidFill>
                <a:cs typeface="Arial" charset="0"/>
              </a:rPr>
              <a:t>feedback control system.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62746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671258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Treatment of thyrotoxicosis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59363"/>
          </a:xfrm>
        </p:spPr>
        <p:txBody>
          <a:bodyPr>
            <a:normAutofit/>
          </a:bodyPr>
          <a:lstStyle/>
          <a:p>
            <a:pPr algn="just"/>
            <a:r>
              <a:rPr lang="en-US" u="sng" dirty="0" smtClean="0"/>
              <a:t>Anti-thyroid </a:t>
            </a:r>
            <a:r>
              <a:rPr lang="en-US" b="1" u="sng" dirty="0" smtClean="0"/>
              <a:t>D</a:t>
            </a:r>
            <a:r>
              <a:rPr lang="en-US" u="sng" dirty="0" smtClean="0"/>
              <a:t>rugs</a:t>
            </a:r>
            <a:r>
              <a:rPr lang="en-US" dirty="0" smtClean="0"/>
              <a:t>: </a:t>
            </a:r>
            <a:r>
              <a:rPr lang="en-US" b="1" dirty="0" err="1" smtClean="0"/>
              <a:t>Carbimazol</a:t>
            </a:r>
            <a:r>
              <a:rPr lang="en-US" dirty="0" smtClean="0"/>
              <a:t> is drug of choice.</a:t>
            </a:r>
          </a:p>
          <a:p>
            <a:pPr lvl="0" algn="just">
              <a:buNone/>
            </a:pPr>
            <a:endParaRPr lang="en-US" u="sng" dirty="0" smtClean="0"/>
          </a:p>
          <a:p>
            <a:pPr lvl="0" algn="just"/>
            <a:r>
              <a:rPr lang="en-US" b="1" u="sng" dirty="0" smtClean="0"/>
              <a:t>Subtotal surgical </a:t>
            </a:r>
            <a:r>
              <a:rPr lang="en-US" b="1" u="sng" dirty="0" smtClean="0"/>
              <a:t>removal</a:t>
            </a:r>
            <a:endParaRPr lang="en-US" dirty="0" smtClean="0"/>
          </a:p>
          <a:p>
            <a:pPr lvl="0" algn="just"/>
            <a:r>
              <a:rPr lang="en-US" b="1" u="sng" dirty="0" smtClean="0"/>
              <a:t>D</a:t>
            </a:r>
            <a:r>
              <a:rPr lang="en-US" u="sng" dirty="0" smtClean="0"/>
              <a:t>estruction by irradiation</a:t>
            </a:r>
            <a:r>
              <a:rPr lang="en-US" dirty="0" smtClean="0"/>
              <a:t>: </a:t>
            </a:r>
            <a:r>
              <a:rPr lang="en-US" b="1" dirty="0" smtClean="0"/>
              <a:t>Iodine I</a:t>
            </a:r>
            <a:r>
              <a:rPr lang="en-US" b="1" baseline="30000" dirty="0" smtClean="0"/>
              <a:t>131</a:t>
            </a:r>
            <a:r>
              <a:rPr lang="en-US" dirty="0" smtClean="0"/>
              <a:t> is used.</a:t>
            </a:r>
          </a:p>
          <a:p>
            <a:pPr algn="just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1350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228600"/>
            <a:ext cx="2819400" cy="762000"/>
          </a:xfrm>
          <a:solidFill>
            <a:srgbClr val="2818FA"/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GOITER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5059363"/>
          </a:xfrm>
        </p:spPr>
        <p:txBody>
          <a:bodyPr>
            <a:normAutofit/>
          </a:bodyPr>
          <a:lstStyle/>
          <a:p>
            <a:pPr algn="just"/>
            <a:r>
              <a:rPr lang="en-US" sz="2400" b="1" dirty="0" smtClean="0"/>
              <a:t>Goiter </a:t>
            </a:r>
            <a:r>
              <a:rPr lang="en-US" sz="2400" dirty="0"/>
              <a:t>is </a:t>
            </a:r>
            <a:r>
              <a:rPr lang="en-US" sz="2400" dirty="0" smtClean="0"/>
              <a:t>an enlargement of </a:t>
            </a:r>
            <a:r>
              <a:rPr lang="en-US" sz="2400" dirty="0"/>
              <a:t>thyroid gland</a:t>
            </a:r>
            <a:r>
              <a:rPr lang="en-US" sz="2400" dirty="0" smtClean="0"/>
              <a:t>.</a:t>
            </a:r>
          </a:p>
          <a:p>
            <a:pPr marL="457200" lvl="0" indent="-457200" algn="just">
              <a:buFont typeface="+mj-lt"/>
              <a:buAutoNum type="arabicParenR"/>
            </a:pPr>
            <a:r>
              <a:rPr lang="en-US" sz="2400" b="1" u="sng" dirty="0" smtClean="0"/>
              <a:t>Simple goiter:</a:t>
            </a:r>
            <a:r>
              <a:rPr lang="en-US" sz="2400" dirty="0" smtClean="0"/>
              <a:t> due to deficiency of iodine supply </a:t>
            </a:r>
            <a:r>
              <a:rPr lang="en-US" sz="2400" dirty="0" smtClean="0">
                <a:sym typeface="Wingdings"/>
              </a:rPr>
              <a:t> </a:t>
            </a:r>
            <a:r>
              <a:rPr lang="en-US" sz="2400" dirty="0" smtClean="0"/>
              <a:t> thyroid hormones formation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/>
              </a:rPr>
              <a:t></a:t>
            </a:r>
            <a:r>
              <a:rPr lang="en-US" sz="2400" dirty="0" smtClean="0"/>
              <a:t> TSH </a:t>
            </a:r>
            <a:r>
              <a:rPr lang="en-US" sz="2400" dirty="0" smtClean="0">
                <a:sym typeface="Wingdings"/>
              </a:rPr>
              <a:t>  </a:t>
            </a:r>
            <a:r>
              <a:rPr lang="en-US" sz="2400" dirty="0" smtClean="0"/>
              <a:t> thyroid growth.</a:t>
            </a:r>
          </a:p>
          <a:p>
            <a:pPr marL="457200" lvl="0" indent="-457200" algn="just">
              <a:buFont typeface="+mj-lt"/>
              <a:buAutoNum type="arabicParenR"/>
            </a:pPr>
            <a:r>
              <a:rPr lang="en-US" sz="2400" b="1" u="sng" dirty="0" smtClean="0"/>
              <a:t>Exophthalmic goiter:</a:t>
            </a:r>
            <a:r>
              <a:rPr lang="en-US" sz="2400" b="1" dirty="0" smtClean="0"/>
              <a:t> </a:t>
            </a:r>
            <a:r>
              <a:rPr lang="en-US" sz="2400" dirty="0" smtClean="0"/>
              <a:t>Occurs when </a:t>
            </a:r>
            <a:r>
              <a:rPr lang="en-US" sz="2400" b="1" dirty="0" smtClean="0"/>
              <a:t>TSI </a:t>
            </a:r>
            <a:r>
              <a:rPr lang="en-US" sz="2400" dirty="0"/>
              <a:t>excessively stimulates the </a:t>
            </a:r>
            <a:r>
              <a:rPr lang="en-US" sz="2400" dirty="0" smtClean="0"/>
              <a:t>thyroid gland.</a:t>
            </a:r>
          </a:p>
          <a:p>
            <a:pPr marL="457200" lvl="0" indent="-457200" algn="just">
              <a:buFont typeface="+mj-lt"/>
              <a:buAutoNum type="arabicParenR"/>
            </a:pPr>
            <a:r>
              <a:rPr lang="en-US" sz="2400" b="1" u="sng" dirty="0" smtClean="0"/>
              <a:t>Goiter with hypofunction.</a:t>
            </a:r>
          </a:p>
          <a:p>
            <a:pPr algn="just"/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" t="3030"/>
          <a:stretch>
            <a:fillRect/>
          </a:stretch>
        </p:blipFill>
        <p:spPr bwMode="auto">
          <a:xfrm>
            <a:off x="3352800" y="3581400"/>
            <a:ext cx="25908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47560" t="69785" r="13203" b="3802"/>
          <a:stretch>
            <a:fillRect/>
          </a:stretch>
        </p:blipFill>
        <p:spPr bwMode="auto">
          <a:xfrm>
            <a:off x="381000" y="3581400"/>
            <a:ext cx="2514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1" descr="19f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581400"/>
            <a:ext cx="24384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621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90600"/>
          </a:xfrm>
          <a:solidFill>
            <a:srgbClr val="2818FA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Objectives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7772400" cy="47244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b="1" dirty="0"/>
              <a:t>The student should be able to:</a:t>
            </a:r>
          </a:p>
          <a:p>
            <a:pPr lvl="0" algn="just"/>
            <a:r>
              <a:rPr lang="en-US" dirty="0" smtClean="0"/>
              <a:t>Describe </a:t>
            </a:r>
            <a:r>
              <a:rPr lang="en-US" dirty="0"/>
              <a:t>the etiology, symptoms and treatment of </a:t>
            </a:r>
            <a:r>
              <a:rPr lang="en-US" b="1" dirty="0" smtClean="0"/>
              <a:t>thyrotoxicosis.</a:t>
            </a:r>
          </a:p>
          <a:p>
            <a:pPr lvl="0" algn="just"/>
            <a:r>
              <a:rPr lang="en-US" dirty="0" smtClean="0"/>
              <a:t> Describe the etiology, symptoms and treatment of </a:t>
            </a:r>
            <a:r>
              <a:rPr lang="en-US" b="1" dirty="0" smtClean="0"/>
              <a:t>hypothyroidism.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4987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9940" name="Picture 4" descr="http://www.metabolicprecision.com/article%20pics/thyroid%20chart%202%20doug.png"/>
          <p:cNvPicPr>
            <a:picLocks noChangeAspect="1" noChangeArrowheads="1"/>
          </p:cNvPicPr>
          <p:nvPr/>
        </p:nvPicPr>
        <p:blipFill>
          <a:blip r:embed="rId2"/>
          <a:srcRect l="1770" r="1770" b="2469"/>
          <a:stretch>
            <a:fillRect/>
          </a:stretch>
        </p:blipFill>
        <p:spPr bwMode="auto">
          <a:xfrm>
            <a:off x="304800" y="381000"/>
            <a:ext cx="85344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1" descr="19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381000"/>
            <a:ext cx="8382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8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6884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D:\facebook\غف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914400"/>
            <a:ext cx="4038600" cy="4953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6" name="Picture 2" descr="E:\MCST new new\HANY MCST new\صور و حكم محاضرات\11077954_964067640278607_3016153729270113182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914400"/>
            <a:ext cx="4114800" cy="4953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m.ak.fbcdn.net/sphotos-h.ak/hphotos-ak-xfp1/v/t1.0-9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76962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2818FA"/>
          </a:solidFill>
        </p:spPr>
        <p:txBody>
          <a:bodyPr>
            <a:normAutofit/>
          </a:bodyPr>
          <a:lstStyle/>
          <a:p>
            <a:r>
              <a:rPr lang="en-US" sz="4200" b="1" dirty="0" smtClean="0">
                <a:solidFill>
                  <a:srgbClr val="FFFF00"/>
                </a:solidFill>
              </a:rPr>
              <a:t>DISORDERS OF THYROID FUNCTION</a:t>
            </a:r>
            <a:endParaRPr lang="en-US" sz="42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534400" cy="4297363"/>
          </a:xfrm>
        </p:spPr>
        <p:txBody>
          <a:bodyPr/>
          <a:lstStyle/>
          <a:p>
            <a:r>
              <a:rPr lang="en-US" sz="4000" b="1" u="sng" dirty="0" smtClean="0"/>
              <a:t>Hypothyroidism:</a:t>
            </a:r>
            <a:r>
              <a:rPr lang="en-US" sz="4000" b="1" dirty="0" smtClean="0"/>
              <a:t>	</a:t>
            </a:r>
          </a:p>
          <a:p>
            <a:pPr lvl="1">
              <a:buNone/>
            </a:pPr>
            <a:r>
              <a:rPr lang="en-US" sz="4000" dirty="0" smtClean="0"/>
              <a:t>- Deficient thyroid hormone secretion.</a:t>
            </a:r>
          </a:p>
          <a:p>
            <a:pPr>
              <a:buNone/>
            </a:pPr>
            <a:endParaRPr lang="en-US" sz="4000" b="1" dirty="0" smtClean="0"/>
          </a:p>
          <a:p>
            <a:r>
              <a:rPr lang="en-US" sz="4000" b="1" u="sng" dirty="0" smtClean="0"/>
              <a:t>Hyperthyroidism:</a:t>
            </a:r>
          </a:p>
          <a:p>
            <a:pPr marL="742950" lvl="2" indent="-342900">
              <a:buNone/>
            </a:pPr>
            <a:r>
              <a:rPr lang="en-US" sz="4000" dirty="0" smtClean="0"/>
              <a:t>- Excess </a:t>
            </a:r>
            <a:r>
              <a:rPr lang="en-US" sz="4000" dirty="0"/>
              <a:t>thyroid hormone </a:t>
            </a:r>
            <a:r>
              <a:rPr lang="en-US" sz="4000" dirty="0" smtClean="0"/>
              <a:t>secretion.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549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4648200" cy="1005142"/>
          </a:xfrm>
          <a:solidFill>
            <a:srgbClr val="2818FA"/>
          </a:solidFill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Hypothyroidism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373563"/>
          </a:xfrm>
        </p:spPr>
        <p:txBody>
          <a:bodyPr>
            <a:normAutofit/>
          </a:bodyPr>
          <a:lstStyle/>
          <a:p>
            <a:pPr marL="342900" lvl="1" indent="-34290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4400" dirty="0" smtClean="0"/>
              <a:t> </a:t>
            </a:r>
            <a:r>
              <a:rPr lang="en-US" sz="3800" b="1" u="sng" dirty="0" smtClean="0"/>
              <a:t>Deficient thyroid hormones secretion:</a:t>
            </a:r>
          </a:p>
          <a:p>
            <a:pPr algn="just">
              <a:lnSpc>
                <a:spcPct val="150000"/>
              </a:lnSpc>
            </a:pPr>
            <a:r>
              <a:rPr lang="en-US" sz="3800" dirty="0" smtClean="0"/>
              <a:t>In infants &amp; children:     </a:t>
            </a:r>
            <a:r>
              <a:rPr lang="en-US" sz="3800" b="1" dirty="0" smtClean="0"/>
              <a:t>Cretinism</a:t>
            </a:r>
          </a:p>
          <a:p>
            <a:pPr algn="just">
              <a:lnSpc>
                <a:spcPct val="150000"/>
              </a:lnSpc>
            </a:pPr>
            <a:r>
              <a:rPr lang="en-US" sz="3800" dirty="0" smtClean="0"/>
              <a:t>In adults:         </a:t>
            </a:r>
            <a:r>
              <a:rPr lang="en-US" sz="3800" b="1" dirty="0" smtClean="0"/>
              <a:t>Myxedema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81000"/>
            <a:ext cx="5105400" cy="1005142"/>
          </a:xfrm>
          <a:solidFill>
            <a:srgbClr val="2818FA"/>
          </a:solidFill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Hypothyroidism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b="1" u="sng" dirty="0" smtClean="0"/>
              <a:t>Causes: </a:t>
            </a:r>
          </a:p>
          <a:p>
            <a:r>
              <a:rPr lang="en-US" b="1" dirty="0" smtClean="0"/>
              <a:t>Primary </a:t>
            </a:r>
            <a:r>
              <a:rPr lang="en-US" dirty="0" smtClean="0"/>
              <a:t>failure of thyroid gland itself.</a:t>
            </a:r>
          </a:p>
          <a:p>
            <a:r>
              <a:rPr lang="en-US" b="1" dirty="0" smtClean="0"/>
              <a:t>Secondary</a:t>
            </a:r>
            <a:r>
              <a:rPr lang="en-US" dirty="0" smtClean="0"/>
              <a:t> to deficiency of </a:t>
            </a:r>
            <a:r>
              <a:rPr lang="en-US" b="1" dirty="0" smtClean="0"/>
              <a:t>TRH or TSH </a:t>
            </a:r>
            <a:r>
              <a:rPr lang="en-US" dirty="0" smtClean="0"/>
              <a:t>or both.</a:t>
            </a:r>
          </a:p>
          <a:p>
            <a:r>
              <a:rPr lang="en-US" dirty="0" smtClean="0"/>
              <a:t>Inadequate dietary supply of iodine.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5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5867400" cy="1447800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pPr lvl="0"/>
            <a:r>
              <a:rPr lang="en-US" sz="4800" b="1" dirty="0" smtClean="0">
                <a:solidFill>
                  <a:srgbClr val="FFFF00"/>
                </a:solidFill>
              </a:rPr>
              <a:t/>
            </a:r>
            <a:br>
              <a:rPr lang="en-US" sz="4800" b="1" dirty="0" smtClean="0">
                <a:solidFill>
                  <a:srgbClr val="FFFF00"/>
                </a:solidFill>
              </a:rPr>
            </a:br>
            <a:r>
              <a:rPr lang="en-US" sz="5300" b="1" u="sng" dirty="0" smtClean="0">
                <a:solidFill>
                  <a:srgbClr val="FFFF00"/>
                </a:solidFill>
              </a:rPr>
              <a:t>1- Cretinism</a:t>
            </a:r>
            <a:r>
              <a:rPr lang="en-US" sz="4800" b="1" dirty="0" smtClean="0">
                <a:solidFill>
                  <a:srgbClr val="FFFF00"/>
                </a:solidFill>
              </a:rPr>
              <a:t/>
            </a:r>
            <a:br>
              <a:rPr lang="en-US" sz="4800" b="1" dirty="0" smtClean="0">
                <a:solidFill>
                  <a:srgbClr val="FFFF00"/>
                </a:solidFill>
              </a:rPr>
            </a:br>
            <a:r>
              <a:rPr lang="en-US" sz="3100" b="1" dirty="0" smtClean="0">
                <a:solidFill>
                  <a:srgbClr val="FFFF00"/>
                </a:solidFill>
              </a:rPr>
              <a:t>Hypothyroidism in </a:t>
            </a:r>
            <a:r>
              <a:rPr lang="en-US" sz="3100" b="1" dirty="0" err="1" smtClean="0">
                <a:solidFill>
                  <a:srgbClr val="FFFF00"/>
                </a:solidFill>
              </a:rPr>
              <a:t>utero</a:t>
            </a:r>
            <a:r>
              <a:rPr lang="en-US" sz="3100" b="1" dirty="0" smtClean="0">
                <a:solidFill>
                  <a:srgbClr val="FFFF00"/>
                </a:solidFill>
              </a:rPr>
              <a:t> or early life</a:t>
            </a:r>
            <a:br>
              <a:rPr lang="en-US" sz="3100" b="1" dirty="0" smtClean="0">
                <a:solidFill>
                  <a:srgbClr val="FFFF00"/>
                </a:solidFill>
              </a:rPr>
            </a:br>
            <a:endParaRPr lang="en-US" sz="31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4953000"/>
          </a:xfrm>
        </p:spPr>
        <p:txBody>
          <a:bodyPr>
            <a:noAutofit/>
          </a:bodyPr>
          <a:lstStyle/>
          <a:p>
            <a:pPr lvl="0" algn="just">
              <a:lnSpc>
                <a:spcPct val="50000"/>
              </a:lnSpc>
            </a:pPr>
            <a:endParaRPr lang="en-US" sz="2300" b="1" i="1" u="sng" dirty="0" smtClean="0"/>
          </a:p>
          <a:p>
            <a:pPr lvl="0" algn="just"/>
            <a:r>
              <a:rPr lang="en-US" sz="2400" b="1" i="1" u="sng" dirty="0" smtClean="0"/>
              <a:t>Causes:  </a:t>
            </a:r>
          </a:p>
          <a:p>
            <a:pPr lvl="0" algn="just">
              <a:buNone/>
            </a:pPr>
            <a:r>
              <a:rPr lang="en-US" sz="2400" b="1" i="1" dirty="0" smtClean="0"/>
              <a:t>      1- </a:t>
            </a:r>
            <a:r>
              <a:rPr lang="en-US" sz="2400" dirty="0" smtClean="0"/>
              <a:t>Complete absence of thyroid gland.</a:t>
            </a:r>
          </a:p>
          <a:p>
            <a:pPr lvl="0" algn="just">
              <a:buNone/>
            </a:pPr>
            <a:r>
              <a:rPr lang="en-US" sz="2400" b="1" i="1" dirty="0" smtClean="0"/>
              <a:t>      2- </a:t>
            </a:r>
            <a:r>
              <a:rPr lang="en-US" sz="2400" dirty="0" smtClean="0"/>
              <a:t>Metabolic defect (the gland is unable to make hormones).</a:t>
            </a:r>
          </a:p>
          <a:p>
            <a:pPr lvl="0" algn="just">
              <a:lnSpc>
                <a:spcPct val="50000"/>
              </a:lnSpc>
            </a:pPr>
            <a:endParaRPr lang="en-US" sz="2400" b="1" i="1" u="sng" dirty="0" smtClean="0"/>
          </a:p>
          <a:p>
            <a:pPr lvl="0" algn="just"/>
            <a:r>
              <a:rPr lang="en-US" sz="2400" b="1" i="1" u="sng" dirty="0" smtClean="0">
                <a:solidFill>
                  <a:srgbClr val="2818FA"/>
                </a:solidFill>
              </a:rPr>
              <a:t>Clinical picture</a:t>
            </a:r>
            <a:r>
              <a:rPr lang="en-US" sz="2400" b="1" i="1" u="sng" dirty="0" smtClean="0"/>
              <a:t>:</a:t>
            </a:r>
            <a:r>
              <a:rPr lang="en-US" sz="2400" dirty="0" smtClean="0"/>
              <a:t> The defect is usually detected at </a:t>
            </a:r>
            <a:r>
              <a:rPr lang="en-US" sz="2400" b="1" dirty="0" smtClean="0"/>
              <a:t>6 months of age. </a:t>
            </a:r>
          </a:p>
          <a:p>
            <a:pPr lvl="0" algn="just">
              <a:buNone/>
            </a:pPr>
            <a:r>
              <a:rPr lang="en-US" sz="2400" dirty="0" smtClean="0"/>
              <a:t>     </a:t>
            </a:r>
            <a:r>
              <a:rPr lang="en-US" sz="2400" b="1" dirty="0" smtClean="0"/>
              <a:t>-</a:t>
            </a:r>
            <a:r>
              <a:rPr lang="en-US" sz="2400" dirty="0" smtClean="0"/>
              <a:t> The infant is </a:t>
            </a:r>
            <a:r>
              <a:rPr lang="en-US" sz="2400" b="1" dirty="0" smtClean="0"/>
              <a:t>Idiot (mentally retarded) </a:t>
            </a:r>
            <a:r>
              <a:rPr lang="en-US" sz="2400" dirty="0" smtClean="0"/>
              <a:t>with </a:t>
            </a:r>
            <a:r>
              <a:rPr lang="en-US" sz="2400" b="1" dirty="0" smtClean="0"/>
              <a:t>coarse facies.</a:t>
            </a:r>
            <a:r>
              <a:rPr lang="en-US" sz="2400" dirty="0" smtClean="0"/>
              <a:t> </a:t>
            </a:r>
          </a:p>
          <a:p>
            <a:pPr lvl="0" algn="just">
              <a:buNone/>
            </a:pPr>
            <a:r>
              <a:rPr lang="en-US" sz="2400" b="1" dirty="0" smtClean="0"/>
              <a:t>     - Short child</a:t>
            </a:r>
            <a:r>
              <a:rPr lang="en-US" sz="2400" dirty="0" smtClean="0"/>
              <a:t> with short limbs.</a:t>
            </a:r>
          </a:p>
          <a:p>
            <a:pPr lvl="0" algn="just">
              <a:buNone/>
            </a:pPr>
            <a:r>
              <a:rPr lang="en-US" sz="2400" b="1" dirty="0" smtClean="0"/>
              <a:t>     - D</a:t>
            </a:r>
            <a:r>
              <a:rPr lang="en-US" sz="2400" dirty="0" smtClean="0"/>
              <a:t>ry skin, scanty </a:t>
            </a:r>
            <a:r>
              <a:rPr lang="en-US" sz="2400" b="1" dirty="0" smtClean="0"/>
              <a:t>hair </a:t>
            </a:r>
            <a:r>
              <a:rPr lang="en-US" sz="2400" dirty="0" smtClean="0"/>
              <a:t>&amp;</a:t>
            </a:r>
            <a:r>
              <a:rPr lang="en-US" sz="2400" b="1" dirty="0" smtClean="0"/>
              <a:t> </a:t>
            </a:r>
            <a:r>
              <a:rPr lang="en-US" sz="2400" dirty="0" smtClean="0"/>
              <a:t>Large protruding </a:t>
            </a:r>
            <a:r>
              <a:rPr lang="en-US" sz="2400" b="1" dirty="0" smtClean="0"/>
              <a:t>tongue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/>
              </a:rPr>
              <a:t>&amp;</a:t>
            </a:r>
            <a:r>
              <a:rPr lang="en-US" sz="2400" dirty="0" smtClean="0"/>
              <a:t> open mouth.</a:t>
            </a:r>
          </a:p>
          <a:p>
            <a:pPr lvl="0" algn="just">
              <a:buNone/>
            </a:pPr>
            <a:r>
              <a:rPr lang="en-US" sz="2400" b="1" dirty="0" smtClean="0"/>
              <a:t>     - D</a:t>
            </a:r>
            <a:r>
              <a:rPr lang="en-US" sz="2400" dirty="0" smtClean="0"/>
              <a:t>epressed </a:t>
            </a:r>
            <a:r>
              <a:rPr lang="en-US" sz="2400" b="1" dirty="0" smtClean="0"/>
              <a:t>nose</a:t>
            </a:r>
            <a:r>
              <a:rPr lang="en-US" sz="2400" dirty="0" smtClean="0"/>
              <a:t> due to delayed </a:t>
            </a:r>
            <a:r>
              <a:rPr lang="en-US" sz="2400" b="1" dirty="0" smtClean="0"/>
              <a:t>bone</a:t>
            </a:r>
            <a:r>
              <a:rPr lang="en-US" sz="2400" dirty="0" smtClean="0"/>
              <a:t> growth.</a:t>
            </a:r>
          </a:p>
          <a:p>
            <a:pPr lvl="0" algn="just">
              <a:buNone/>
            </a:pPr>
            <a:r>
              <a:rPr lang="en-US" sz="2400" b="1" dirty="0" smtClean="0"/>
              <a:t>     - D</a:t>
            </a:r>
            <a:r>
              <a:rPr lang="en-US" sz="2400" dirty="0" smtClean="0"/>
              <a:t>elayed </a:t>
            </a:r>
            <a:r>
              <a:rPr lang="en-US" sz="2400" b="1" dirty="0" smtClean="0"/>
              <a:t>teeth</a:t>
            </a:r>
            <a:r>
              <a:rPr lang="en-US" sz="2400" dirty="0" smtClean="0"/>
              <a:t> eruption, defective speech &amp; </a:t>
            </a:r>
            <a:r>
              <a:rPr lang="en-US" sz="2400" dirty="0" err="1" smtClean="0"/>
              <a:t>hoarsy</a:t>
            </a:r>
            <a:r>
              <a:rPr lang="en-US" sz="2400" dirty="0" smtClean="0"/>
              <a:t> cry.</a:t>
            </a:r>
            <a:r>
              <a:rPr lang="en-US" sz="2400" b="1" dirty="0" smtClean="0"/>
              <a:t> </a:t>
            </a:r>
          </a:p>
          <a:p>
            <a:pPr lvl="0" algn="just">
              <a:buNone/>
            </a:pPr>
            <a:r>
              <a:rPr lang="en-US" sz="2400" b="1" dirty="0" smtClean="0"/>
              <a:t>     - </a:t>
            </a:r>
            <a:r>
              <a:rPr lang="en-US" sz="2400" dirty="0" smtClean="0"/>
              <a:t>Weak </a:t>
            </a:r>
            <a:r>
              <a:rPr lang="en-US" sz="2400" b="1" dirty="0" smtClean="0"/>
              <a:t>abdominal wall,</a:t>
            </a:r>
            <a:r>
              <a:rPr lang="en-US" sz="2400" dirty="0" smtClean="0"/>
              <a:t> bulging abdomen and umbilical hernia.</a:t>
            </a:r>
          </a:p>
          <a:p>
            <a:pPr lvl="0" algn="just">
              <a:buNone/>
            </a:pPr>
            <a:r>
              <a:rPr lang="en-US" sz="2400" dirty="0" smtClean="0"/>
              <a:t>     </a:t>
            </a:r>
            <a:endParaRPr lang="en-US" sz="23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228600"/>
            <a:ext cx="8839200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None/>
            </a:pPr>
            <a:r>
              <a:rPr lang="en-US" sz="2300" b="1" dirty="0" smtClean="0"/>
              <a:t> - D</a:t>
            </a:r>
            <a:r>
              <a:rPr lang="en-US" sz="2300" dirty="0" smtClean="0"/>
              <a:t>elayed </a:t>
            </a:r>
            <a:r>
              <a:rPr lang="en-US" sz="2300" b="1" dirty="0" smtClean="0"/>
              <a:t>walking, sitting , </a:t>
            </a:r>
            <a:r>
              <a:rPr lang="en-US" sz="2300" dirty="0" smtClean="0"/>
              <a:t>Incontinent to </a:t>
            </a:r>
            <a:r>
              <a:rPr lang="en-US" sz="2300" b="1" dirty="0" smtClean="0"/>
              <a:t>urine &amp; stool</a:t>
            </a:r>
            <a:r>
              <a:rPr lang="en-US" sz="2300" dirty="0" smtClean="0"/>
              <a:t>.          </a:t>
            </a:r>
          </a:p>
          <a:p>
            <a:pPr lvl="0" algn="just">
              <a:buNone/>
            </a:pPr>
            <a:r>
              <a:rPr lang="en-US" sz="2300" b="1" dirty="0" smtClean="0"/>
              <a:t> -</a:t>
            </a:r>
            <a:r>
              <a:rPr lang="en-US" sz="2300" dirty="0" smtClean="0"/>
              <a:t> </a:t>
            </a:r>
            <a:r>
              <a:rPr lang="en-US" sz="2300" b="1" dirty="0" smtClean="0"/>
              <a:t>Hypothermia </a:t>
            </a:r>
            <a:r>
              <a:rPr lang="en-US" sz="2300" dirty="0" smtClean="0"/>
              <a:t>(↓ BMR) &amp; </a:t>
            </a:r>
            <a:r>
              <a:rPr lang="en-US" sz="2300" b="1" dirty="0" smtClean="0"/>
              <a:t>↑</a:t>
            </a:r>
            <a:r>
              <a:rPr lang="en-US" sz="2300" dirty="0" smtClean="0"/>
              <a:t> Serum cholesterol. </a:t>
            </a:r>
          </a:p>
          <a:p>
            <a:pPr lvl="0" algn="just">
              <a:buNone/>
            </a:pPr>
            <a:r>
              <a:rPr lang="en-US" sz="2300" b="1" dirty="0" smtClean="0"/>
              <a:t> - </a:t>
            </a:r>
            <a:r>
              <a:rPr lang="en-US" sz="2300" b="1" dirty="0" err="1" smtClean="0"/>
              <a:t>Hypogonadism</a:t>
            </a:r>
            <a:endParaRPr lang="en-US" sz="2300" dirty="0" smtClean="0"/>
          </a:p>
          <a:p>
            <a:pPr lvl="0" algn="just">
              <a:lnSpc>
                <a:spcPct val="50000"/>
              </a:lnSpc>
              <a:buNone/>
            </a:pPr>
            <a:endParaRPr lang="en-US" sz="2300" b="1" i="1" u="sng" dirty="0" smtClean="0"/>
          </a:p>
          <a:p>
            <a:pPr lvl="0" algn="just">
              <a:buFont typeface="Arial" pitchFamily="34" charset="0"/>
              <a:buChar char="•"/>
            </a:pPr>
            <a:r>
              <a:rPr lang="en-US" sz="2300" b="1" i="1" dirty="0" smtClean="0"/>
              <a:t>  </a:t>
            </a:r>
            <a:r>
              <a:rPr lang="en-US" sz="2300" b="1" i="1" u="sng" dirty="0" smtClean="0"/>
              <a:t>Treatment:</a:t>
            </a:r>
            <a:r>
              <a:rPr lang="en-US" sz="2300" b="1" i="1" dirty="0" smtClean="0"/>
              <a:t> </a:t>
            </a:r>
            <a:r>
              <a:rPr lang="en-US" sz="2300" dirty="0" smtClean="0"/>
              <a:t>Thyroxin for life (as early as possible).</a:t>
            </a:r>
            <a:endParaRPr lang="en-US" sz="2300" dirty="0"/>
          </a:p>
        </p:txBody>
      </p:sp>
      <p:pic>
        <p:nvPicPr>
          <p:cNvPr id="18434" name="Picture 2" descr="http://intranet.tdmu.edu.ua/data/kafedra/internal/chemistry/classes_stud/en/nurse/BSN/ptn/2/07.%20Investigation%20of%20thyroid%20hormones%20in%20the%20regulation%20of%20metabolism.files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905000"/>
            <a:ext cx="6172200" cy="47244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l="6322" t="2259" r="66268" b="71193"/>
          <a:stretch>
            <a:fillRect/>
          </a:stretch>
        </p:blipFill>
        <p:spPr bwMode="auto">
          <a:xfrm>
            <a:off x="228600" y="2286000"/>
            <a:ext cx="2438400" cy="3581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95542"/>
            <a:ext cx="6858000" cy="671258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Cretinism &amp; Dwarfism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40962" name="Picture 2" descr="http://image.slidesharecdn.com/diordersofthyroid-140327132356-phpapp01/95/"/>
          <p:cNvPicPr>
            <a:picLocks noChangeAspect="1" noChangeArrowheads="1"/>
          </p:cNvPicPr>
          <p:nvPr/>
        </p:nvPicPr>
        <p:blipFill>
          <a:blip r:embed="rId2"/>
          <a:srcRect l="8777" t="31732" r="2194" b="9812"/>
          <a:stretch>
            <a:fillRect/>
          </a:stretch>
        </p:blipFill>
        <p:spPr bwMode="auto">
          <a:xfrm>
            <a:off x="1066800" y="1524000"/>
            <a:ext cx="708660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4267200" cy="685800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2- MYXEDEMA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334000"/>
          </a:xfrm>
        </p:spPr>
        <p:txBody>
          <a:bodyPr>
            <a:noAutofit/>
          </a:bodyPr>
          <a:lstStyle/>
          <a:p>
            <a:pPr lvl="0"/>
            <a:r>
              <a:rPr lang="en-US" sz="2400" u="sng" dirty="0" smtClean="0"/>
              <a:t>Hypothyroidism in </a:t>
            </a:r>
            <a:r>
              <a:rPr lang="en-US" sz="2400" b="1" u="sng" dirty="0" smtClean="0"/>
              <a:t>adults</a:t>
            </a:r>
            <a:r>
              <a:rPr lang="en-US" sz="2400" u="sng" dirty="0" smtClean="0"/>
              <a:t> due to:</a:t>
            </a:r>
          </a:p>
          <a:p>
            <a:pPr lvl="0">
              <a:buNone/>
            </a:pPr>
            <a:r>
              <a:rPr lang="en-US" sz="2400" dirty="0" smtClean="0"/>
              <a:t>1- Damage of thyroid tissue (</a:t>
            </a:r>
            <a:r>
              <a:rPr lang="en-US" sz="2400" b="1" dirty="0" smtClean="0"/>
              <a:t>autoimmune</a:t>
            </a:r>
            <a:r>
              <a:rPr lang="en-US" sz="2400" dirty="0" smtClean="0"/>
              <a:t> disorder). </a:t>
            </a:r>
          </a:p>
          <a:p>
            <a:pPr lvl="0">
              <a:buNone/>
            </a:pPr>
            <a:r>
              <a:rPr lang="en-US" sz="2400" dirty="0" smtClean="0"/>
              <a:t>     </a:t>
            </a:r>
            <a:r>
              <a:rPr lang="en-US" sz="2400" b="1" dirty="0" smtClean="0"/>
              <a:t>Hashimoto thyroiditis </a:t>
            </a:r>
            <a:r>
              <a:rPr lang="en-US" sz="2400" dirty="0" smtClean="0"/>
              <a:t>is a common cause of hypothyroidism.</a:t>
            </a:r>
          </a:p>
          <a:p>
            <a:pPr lvl="0">
              <a:buNone/>
            </a:pPr>
            <a:r>
              <a:rPr lang="en-US" sz="2400" dirty="0" smtClean="0"/>
              <a:t>2- After unavoidable surgical removal.            3- Metabolic defect.</a:t>
            </a:r>
          </a:p>
          <a:p>
            <a:pPr algn="just"/>
            <a:r>
              <a:rPr lang="en-US" sz="2400" b="1" u="sng" dirty="0" smtClean="0"/>
              <a:t>C/P: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2400" dirty="0" smtClean="0"/>
              <a:t>A reduction </a:t>
            </a:r>
            <a:r>
              <a:rPr lang="en-US" sz="2400" dirty="0"/>
              <a:t>in overall metabolic </a:t>
            </a:r>
            <a:r>
              <a:rPr lang="en-US" sz="2400" dirty="0" smtClean="0"/>
              <a:t>activity &amp; Reduced </a:t>
            </a:r>
            <a:r>
              <a:rPr lang="en-US" sz="2400" b="1" dirty="0" smtClean="0"/>
              <a:t>BMR.</a:t>
            </a:r>
            <a:r>
              <a:rPr lang="en-US" sz="2400" dirty="0" smtClean="0"/>
              <a:t> 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2400" dirty="0" smtClean="0"/>
              <a:t>Displays </a:t>
            </a:r>
            <a:r>
              <a:rPr lang="en-US" sz="2400" b="1" dirty="0"/>
              <a:t>poor tolerance of </a:t>
            </a:r>
            <a:r>
              <a:rPr lang="en-US" sz="2400" b="1" dirty="0" smtClean="0"/>
              <a:t>cold</a:t>
            </a:r>
            <a:r>
              <a:rPr lang="en-US" sz="2400" dirty="0" smtClean="0"/>
              <a:t>. 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2400" b="1" dirty="0" smtClean="0"/>
              <a:t>Dry cold skin.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2400" b="1" dirty="0" smtClean="0">
                <a:cs typeface="Arial" pitchFamily="34" charset="0"/>
              </a:rPr>
              <a:t>Puffy appearance of face.</a:t>
            </a:r>
            <a:endParaRPr lang="en-US" sz="2400" b="1" dirty="0" smtClean="0"/>
          </a:p>
          <a:p>
            <a:pPr marL="457200" indent="-457200" algn="just">
              <a:buFont typeface="+mj-lt"/>
              <a:buAutoNum type="arabicParenR"/>
            </a:pPr>
            <a:r>
              <a:rPr lang="en-US" sz="2400" dirty="0" smtClean="0"/>
              <a:t>Tendency </a:t>
            </a:r>
            <a:r>
              <a:rPr lang="en-US" sz="2400" dirty="0"/>
              <a:t>to </a:t>
            </a:r>
            <a:r>
              <a:rPr lang="en-US" sz="2400" b="1" dirty="0"/>
              <a:t>gain excessive </a:t>
            </a:r>
            <a:r>
              <a:rPr lang="en-US" sz="2400" b="1" dirty="0" smtClean="0"/>
              <a:t>weight. 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2400" b="1" dirty="0" smtClean="0"/>
              <a:t>Easily </a:t>
            </a:r>
            <a:r>
              <a:rPr lang="en-US" sz="2400" b="1" dirty="0"/>
              <a:t>fatigued </a:t>
            </a:r>
            <a:r>
              <a:rPr lang="en-US" sz="2400" dirty="0"/>
              <a:t>(lower </a:t>
            </a:r>
            <a:r>
              <a:rPr lang="en-US" sz="2400" dirty="0" smtClean="0"/>
              <a:t>energy production).</a:t>
            </a:r>
          </a:p>
          <a:p>
            <a:pPr marL="457200" lvl="0" indent="-457200" algn="just">
              <a:buFont typeface="+mj-lt"/>
              <a:buAutoNum type="arabicParenR"/>
            </a:pPr>
            <a:r>
              <a:rPr lang="en-US" sz="2400" b="1" dirty="0" smtClean="0"/>
              <a:t>Appetite loss &amp; constipation.</a:t>
            </a:r>
          </a:p>
          <a:p>
            <a:pPr marL="457200" indent="-457200" algn="just">
              <a:buFont typeface="+mj-lt"/>
              <a:buAutoNum type="arabicParenR"/>
            </a:pPr>
            <a:endParaRPr lang="en-US" sz="24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581400"/>
            <a:ext cx="27432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64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974</TotalTime>
  <Words>745</Words>
  <Application>Microsoft Office PowerPoint</Application>
  <PresentationFormat>On-screen Show (4:3)</PresentationFormat>
  <Paragraphs>95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1_Office Theme</vt:lpstr>
      <vt:lpstr>THYROID DYSFUNCTION</vt:lpstr>
      <vt:lpstr>Objectives</vt:lpstr>
      <vt:lpstr>DISORDERS OF THYROID FUNCTION</vt:lpstr>
      <vt:lpstr>Hypothyroidism</vt:lpstr>
      <vt:lpstr>Hypothyroidism</vt:lpstr>
      <vt:lpstr> 1- Cretinism Hypothyroidism in utero or early life </vt:lpstr>
      <vt:lpstr>PowerPoint Presentation</vt:lpstr>
      <vt:lpstr>Cretinism &amp; Dwarfism</vt:lpstr>
      <vt:lpstr>2- MYXEDEMA</vt:lpstr>
      <vt:lpstr>MYXEDEMA</vt:lpstr>
      <vt:lpstr>  HYPERTHYROIDISM  </vt:lpstr>
      <vt:lpstr>PowerPoint Presentation</vt:lpstr>
      <vt:lpstr>PowerPoint Presentation</vt:lpstr>
      <vt:lpstr>Thyrotoxicosis</vt:lpstr>
      <vt:lpstr>Thyrotoxicosis</vt:lpstr>
      <vt:lpstr>PowerPoint Presentation</vt:lpstr>
      <vt:lpstr>PowerPoint Presentation</vt:lpstr>
      <vt:lpstr>Treatment of thyrotoxicosis</vt:lpstr>
      <vt:lpstr>GOITER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Shaikh Mujeeb</dc:creator>
  <cp:lastModifiedBy>Jihan Badawi</cp:lastModifiedBy>
  <cp:revision>123</cp:revision>
  <dcterms:created xsi:type="dcterms:W3CDTF">2013-08-26T08:29:22Z</dcterms:created>
  <dcterms:modified xsi:type="dcterms:W3CDTF">2015-12-24T10:22:35Z</dcterms:modified>
</cp:coreProperties>
</file>